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72" r:id="rId4"/>
    <p:sldId id="259" r:id="rId5"/>
    <p:sldId id="260" r:id="rId6"/>
    <p:sldId id="261" r:id="rId7"/>
    <p:sldId id="262" r:id="rId8"/>
    <p:sldId id="273" r:id="rId9"/>
    <p:sldId id="266" r:id="rId10"/>
    <p:sldId id="265" r:id="rId11"/>
    <p:sldId id="263" r:id="rId12"/>
    <p:sldId id="267" r:id="rId13"/>
    <p:sldId id="268" r:id="rId14"/>
    <p:sldId id="269" r:id="rId15"/>
    <p:sldId id="274" r:id="rId16"/>
    <p:sldId id="270" r:id="rId17"/>
    <p:sldId id="271" r:id="rId18"/>
    <p:sldId id="275" r:id="rId19"/>
    <p:sldId id="276" r:id="rId20"/>
    <p:sldId id="277" r:id="rId21"/>
    <p:sldId id="278" r:id="rId22"/>
    <p:sldId id="279" r:id="rId23"/>
    <p:sldId id="281" r:id="rId24"/>
    <p:sldId id="280" r:id="rId25"/>
    <p:sldId id="282" r:id="rId26"/>
    <p:sldId id="283" r:id="rId27"/>
    <p:sldId id="28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1330" y="49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98EC42-1D59-42B8-B512-E635D1256E8E}"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IN"/>
        </a:p>
      </dgm:t>
    </dgm:pt>
    <dgm:pt modelId="{CF4A0F46-56A0-4179-AF64-54DC250413E1}">
      <dgm:prSet/>
      <dgm:spPr/>
      <dgm:t>
        <a:bodyPr/>
        <a:lstStyle/>
        <a:p>
          <a:r>
            <a:rPr lang="en-US" dirty="0"/>
            <a:t>Data collection</a:t>
          </a:r>
          <a:endParaRPr lang="en-IN" dirty="0"/>
        </a:p>
      </dgm:t>
    </dgm:pt>
    <dgm:pt modelId="{70DB32D6-0155-4599-BFBE-EB84E3D5F9D2}" type="parTrans" cxnId="{4B1BEB3E-17C8-45F1-97E5-F30BFC69CFA5}">
      <dgm:prSet/>
      <dgm:spPr/>
      <dgm:t>
        <a:bodyPr/>
        <a:lstStyle/>
        <a:p>
          <a:endParaRPr lang="en-IN"/>
        </a:p>
      </dgm:t>
    </dgm:pt>
    <dgm:pt modelId="{52CA749A-FA64-434A-9EFB-FEDAABDB811B}" type="sibTrans" cxnId="{4B1BEB3E-17C8-45F1-97E5-F30BFC69CFA5}">
      <dgm:prSet/>
      <dgm:spPr/>
      <dgm:t>
        <a:bodyPr/>
        <a:lstStyle/>
        <a:p>
          <a:endParaRPr lang="en-IN"/>
        </a:p>
      </dgm:t>
    </dgm:pt>
    <dgm:pt modelId="{70FE95BC-73BE-4736-9138-CB7373E49446}">
      <dgm:prSet/>
      <dgm:spPr/>
      <dgm:t>
        <a:bodyPr/>
        <a:lstStyle/>
        <a:p>
          <a:r>
            <a:rPr lang="en-US" dirty="0"/>
            <a:t>Data Preprocessing</a:t>
          </a:r>
          <a:endParaRPr lang="en-IN" dirty="0"/>
        </a:p>
      </dgm:t>
    </dgm:pt>
    <dgm:pt modelId="{D4656B55-4E6C-41ED-8886-3C20219A80B5}" type="parTrans" cxnId="{208CB86A-5C8C-4D15-9147-FD2B38CF38C4}">
      <dgm:prSet/>
      <dgm:spPr/>
      <dgm:t>
        <a:bodyPr/>
        <a:lstStyle/>
        <a:p>
          <a:endParaRPr lang="en-IN"/>
        </a:p>
      </dgm:t>
    </dgm:pt>
    <dgm:pt modelId="{F43AF44F-6D94-4B59-84DB-057ECFCDD96B}" type="sibTrans" cxnId="{208CB86A-5C8C-4D15-9147-FD2B38CF38C4}">
      <dgm:prSet/>
      <dgm:spPr/>
      <dgm:t>
        <a:bodyPr/>
        <a:lstStyle/>
        <a:p>
          <a:endParaRPr lang="en-IN"/>
        </a:p>
      </dgm:t>
    </dgm:pt>
    <dgm:pt modelId="{E522978C-FB64-44DF-AEFF-46862DCAF8DD}">
      <dgm:prSet/>
      <dgm:spPr/>
      <dgm:t>
        <a:bodyPr/>
        <a:lstStyle/>
        <a:p>
          <a:r>
            <a:rPr lang="en-US" dirty="0"/>
            <a:t>Model Building</a:t>
          </a:r>
          <a:endParaRPr lang="en-IN" dirty="0"/>
        </a:p>
      </dgm:t>
    </dgm:pt>
    <dgm:pt modelId="{2EEC94CD-9B93-429B-A439-CDC309FBE274}" type="parTrans" cxnId="{65BE6509-0EF9-4867-9DC1-33C981C8E49E}">
      <dgm:prSet/>
      <dgm:spPr/>
      <dgm:t>
        <a:bodyPr/>
        <a:lstStyle/>
        <a:p>
          <a:endParaRPr lang="en-IN"/>
        </a:p>
      </dgm:t>
    </dgm:pt>
    <dgm:pt modelId="{9FABDA38-D8C1-4C1C-95F9-2D543F962ED1}" type="sibTrans" cxnId="{65BE6509-0EF9-4867-9DC1-33C981C8E49E}">
      <dgm:prSet/>
      <dgm:spPr/>
      <dgm:t>
        <a:bodyPr/>
        <a:lstStyle/>
        <a:p>
          <a:endParaRPr lang="en-IN"/>
        </a:p>
      </dgm:t>
    </dgm:pt>
    <dgm:pt modelId="{01BF9A19-FAFB-47FE-AE00-51564BEB06DB}">
      <dgm:prSet/>
      <dgm:spPr/>
      <dgm:t>
        <a:bodyPr/>
        <a:lstStyle/>
        <a:p>
          <a:r>
            <a:rPr lang="en-US" dirty="0"/>
            <a:t>Application Building</a:t>
          </a:r>
          <a:endParaRPr lang="en-IN" dirty="0"/>
        </a:p>
      </dgm:t>
    </dgm:pt>
    <dgm:pt modelId="{B132A0BA-5890-42E4-B1E6-D24C6C9B2464}" type="parTrans" cxnId="{3094E440-2029-46D1-AF5C-1122C40C8729}">
      <dgm:prSet/>
      <dgm:spPr/>
      <dgm:t>
        <a:bodyPr/>
        <a:lstStyle/>
        <a:p>
          <a:endParaRPr lang="en-IN"/>
        </a:p>
      </dgm:t>
    </dgm:pt>
    <dgm:pt modelId="{72A8B10C-B720-44B4-BEA6-98EAAD549520}" type="sibTrans" cxnId="{3094E440-2029-46D1-AF5C-1122C40C8729}">
      <dgm:prSet/>
      <dgm:spPr/>
      <dgm:t>
        <a:bodyPr/>
        <a:lstStyle/>
        <a:p>
          <a:endParaRPr lang="en-IN"/>
        </a:p>
      </dgm:t>
    </dgm:pt>
    <dgm:pt modelId="{E416A633-D62D-4356-920F-6C3F802D59A4}" type="pres">
      <dgm:prSet presAssocID="{D298EC42-1D59-42B8-B512-E635D1256E8E}" presName="hierChild1" presStyleCnt="0">
        <dgm:presLayoutVars>
          <dgm:orgChart val="1"/>
          <dgm:chPref val="1"/>
          <dgm:dir/>
          <dgm:animOne val="branch"/>
          <dgm:animLvl val="lvl"/>
          <dgm:resizeHandles/>
        </dgm:presLayoutVars>
      </dgm:prSet>
      <dgm:spPr/>
    </dgm:pt>
    <dgm:pt modelId="{AC1A71B9-DC5A-4A00-AE0F-485E720E99C3}" type="pres">
      <dgm:prSet presAssocID="{CF4A0F46-56A0-4179-AF64-54DC250413E1}" presName="hierRoot1" presStyleCnt="0">
        <dgm:presLayoutVars>
          <dgm:hierBranch val="init"/>
        </dgm:presLayoutVars>
      </dgm:prSet>
      <dgm:spPr/>
    </dgm:pt>
    <dgm:pt modelId="{C7A35EE8-9ACF-46AD-A07D-AA2A7961C0F7}" type="pres">
      <dgm:prSet presAssocID="{CF4A0F46-56A0-4179-AF64-54DC250413E1}" presName="rootComposite1" presStyleCnt="0"/>
      <dgm:spPr/>
    </dgm:pt>
    <dgm:pt modelId="{A6D108F2-840A-403F-8C72-4A1CF3EE623E}" type="pres">
      <dgm:prSet presAssocID="{CF4A0F46-56A0-4179-AF64-54DC250413E1}" presName="rootText1" presStyleLbl="node0" presStyleIdx="0" presStyleCnt="4">
        <dgm:presLayoutVars>
          <dgm:chPref val="3"/>
        </dgm:presLayoutVars>
      </dgm:prSet>
      <dgm:spPr/>
    </dgm:pt>
    <dgm:pt modelId="{76BF11BE-50F6-4686-AD0A-9FD6ABB9CC85}" type="pres">
      <dgm:prSet presAssocID="{CF4A0F46-56A0-4179-AF64-54DC250413E1}" presName="rootConnector1" presStyleLbl="node1" presStyleIdx="0" presStyleCnt="0"/>
      <dgm:spPr/>
    </dgm:pt>
    <dgm:pt modelId="{59A0C0B6-8D7D-423E-BDCB-DC7DCD926054}" type="pres">
      <dgm:prSet presAssocID="{CF4A0F46-56A0-4179-AF64-54DC250413E1}" presName="hierChild2" presStyleCnt="0"/>
      <dgm:spPr/>
    </dgm:pt>
    <dgm:pt modelId="{9E737A1A-A7A8-4942-8F82-C69B0847684A}" type="pres">
      <dgm:prSet presAssocID="{CF4A0F46-56A0-4179-AF64-54DC250413E1}" presName="hierChild3" presStyleCnt="0"/>
      <dgm:spPr/>
    </dgm:pt>
    <dgm:pt modelId="{8D5129C5-95F2-4C80-ADD7-98964394DE68}" type="pres">
      <dgm:prSet presAssocID="{70FE95BC-73BE-4736-9138-CB7373E49446}" presName="hierRoot1" presStyleCnt="0">
        <dgm:presLayoutVars>
          <dgm:hierBranch val="init"/>
        </dgm:presLayoutVars>
      </dgm:prSet>
      <dgm:spPr/>
    </dgm:pt>
    <dgm:pt modelId="{E737C87C-8813-420D-8A47-034FA8CF8263}" type="pres">
      <dgm:prSet presAssocID="{70FE95BC-73BE-4736-9138-CB7373E49446}" presName="rootComposite1" presStyleCnt="0"/>
      <dgm:spPr/>
    </dgm:pt>
    <dgm:pt modelId="{08525725-74F7-4E0F-A0CA-D0D89560D989}" type="pres">
      <dgm:prSet presAssocID="{70FE95BC-73BE-4736-9138-CB7373E49446}" presName="rootText1" presStyleLbl="node0" presStyleIdx="1" presStyleCnt="4">
        <dgm:presLayoutVars>
          <dgm:chPref val="3"/>
        </dgm:presLayoutVars>
      </dgm:prSet>
      <dgm:spPr/>
    </dgm:pt>
    <dgm:pt modelId="{99CF20A0-2E50-4A9E-9E4C-544A8551D4E0}" type="pres">
      <dgm:prSet presAssocID="{70FE95BC-73BE-4736-9138-CB7373E49446}" presName="rootConnector1" presStyleLbl="node1" presStyleIdx="0" presStyleCnt="0"/>
      <dgm:spPr/>
    </dgm:pt>
    <dgm:pt modelId="{C5190850-2CF2-4796-A107-992F5C513F44}" type="pres">
      <dgm:prSet presAssocID="{70FE95BC-73BE-4736-9138-CB7373E49446}" presName="hierChild2" presStyleCnt="0"/>
      <dgm:spPr/>
    </dgm:pt>
    <dgm:pt modelId="{28AD7D9E-8B8A-4CAF-9979-DF0D88AA95DC}" type="pres">
      <dgm:prSet presAssocID="{70FE95BC-73BE-4736-9138-CB7373E49446}" presName="hierChild3" presStyleCnt="0"/>
      <dgm:spPr/>
    </dgm:pt>
    <dgm:pt modelId="{A896463B-0DCB-4F76-A8D4-E1F1CBDE5899}" type="pres">
      <dgm:prSet presAssocID="{E522978C-FB64-44DF-AEFF-46862DCAF8DD}" presName="hierRoot1" presStyleCnt="0">
        <dgm:presLayoutVars>
          <dgm:hierBranch val="init"/>
        </dgm:presLayoutVars>
      </dgm:prSet>
      <dgm:spPr/>
    </dgm:pt>
    <dgm:pt modelId="{8AE55F76-ED55-46A9-85BA-655579BC04F4}" type="pres">
      <dgm:prSet presAssocID="{E522978C-FB64-44DF-AEFF-46862DCAF8DD}" presName="rootComposite1" presStyleCnt="0"/>
      <dgm:spPr/>
    </dgm:pt>
    <dgm:pt modelId="{9BC8A897-D5E3-4E68-B5CF-E4F4BE77ECCB}" type="pres">
      <dgm:prSet presAssocID="{E522978C-FB64-44DF-AEFF-46862DCAF8DD}" presName="rootText1" presStyleLbl="node0" presStyleIdx="2" presStyleCnt="4">
        <dgm:presLayoutVars>
          <dgm:chPref val="3"/>
        </dgm:presLayoutVars>
      </dgm:prSet>
      <dgm:spPr/>
    </dgm:pt>
    <dgm:pt modelId="{7C216805-827C-4807-932B-545441AC63AE}" type="pres">
      <dgm:prSet presAssocID="{E522978C-FB64-44DF-AEFF-46862DCAF8DD}" presName="rootConnector1" presStyleLbl="node1" presStyleIdx="0" presStyleCnt="0"/>
      <dgm:spPr/>
    </dgm:pt>
    <dgm:pt modelId="{343D4B60-75E6-4BE5-8F77-81FF5D09225D}" type="pres">
      <dgm:prSet presAssocID="{E522978C-FB64-44DF-AEFF-46862DCAF8DD}" presName="hierChild2" presStyleCnt="0"/>
      <dgm:spPr/>
    </dgm:pt>
    <dgm:pt modelId="{39B3FA34-1FB9-482A-B618-216B52FC4A1E}" type="pres">
      <dgm:prSet presAssocID="{E522978C-FB64-44DF-AEFF-46862DCAF8DD}" presName="hierChild3" presStyleCnt="0"/>
      <dgm:spPr/>
    </dgm:pt>
    <dgm:pt modelId="{55154925-6BA5-4E80-A7B5-E78ADFB2E068}" type="pres">
      <dgm:prSet presAssocID="{01BF9A19-FAFB-47FE-AE00-51564BEB06DB}" presName="hierRoot1" presStyleCnt="0">
        <dgm:presLayoutVars>
          <dgm:hierBranch val="init"/>
        </dgm:presLayoutVars>
      </dgm:prSet>
      <dgm:spPr/>
    </dgm:pt>
    <dgm:pt modelId="{EFE45CC2-10F1-47BD-87A5-92BFDBAAB5D7}" type="pres">
      <dgm:prSet presAssocID="{01BF9A19-FAFB-47FE-AE00-51564BEB06DB}" presName="rootComposite1" presStyleCnt="0"/>
      <dgm:spPr/>
    </dgm:pt>
    <dgm:pt modelId="{7ADB8C18-3766-442C-8B05-F015569B970A}" type="pres">
      <dgm:prSet presAssocID="{01BF9A19-FAFB-47FE-AE00-51564BEB06DB}" presName="rootText1" presStyleLbl="node0" presStyleIdx="3" presStyleCnt="4">
        <dgm:presLayoutVars>
          <dgm:chPref val="3"/>
        </dgm:presLayoutVars>
      </dgm:prSet>
      <dgm:spPr/>
    </dgm:pt>
    <dgm:pt modelId="{624B62DB-DAB3-4D8C-92E2-5237771C537F}" type="pres">
      <dgm:prSet presAssocID="{01BF9A19-FAFB-47FE-AE00-51564BEB06DB}" presName="rootConnector1" presStyleLbl="node1" presStyleIdx="0" presStyleCnt="0"/>
      <dgm:spPr/>
    </dgm:pt>
    <dgm:pt modelId="{76077449-9BB1-4AD8-B4A3-33CEABAD15C8}" type="pres">
      <dgm:prSet presAssocID="{01BF9A19-FAFB-47FE-AE00-51564BEB06DB}" presName="hierChild2" presStyleCnt="0"/>
      <dgm:spPr/>
    </dgm:pt>
    <dgm:pt modelId="{3397CE14-778A-4F34-A991-6076629DE67C}" type="pres">
      <dgm:prSet presAssocID="{01BF9A19-FAFB-47FE-AE00-51564BEB06DB}" presName="hierChild3" presStyleCnt="0"/>
      <dgm:spPr/>
    </dgm:pt>
  </dgm:ptLst>
  <dgm:cxnLst>
    <dgm:cxn modelId="{65BE6509-0EF9-4867-9DC1-33C981C8E49E}" srcId="{D298EC42-1D59-42B8-B512-E635D1256E8E}" destId="{E522978C-FB64-44DF-AEFF-46862DCAF8DD}" srcOrd="2" destOrd="0" parTransId="{2EEC94CD-9B93-429B-A439-CDC309FBE274}" sibTransId="{9FABDA38-D8C1-4C1C-95F9-2D543F962ED1}"/>
    <dgm:cxn modelId="{C9AC3E0B-2B6A-4666-A610-166EF3FBF1C4}" type="presOf" srcId="{E522978C-FB64-44DF-AEFF-46862DCAF8DD}" destId="{9BC8A897-D5E3-4E68-B5CF-E4F4BE77ECCB}" srcOrd="0" destOrd="0" presId="urn:microsoft.com/office/officeart/2005/8/layout/orgChart1"/>
    <dgm:cxn modelId="{D7322F34-15CA-4EBA-AAC2-02F21FAB0B27}" type="presOf" srcId="{D298EC42-1D59-42B8-B512-E635D1256E8E}" destId="{E416A633-D62D-4356-920F-6C3F802D59A4}" srcOrd="0" destOrd="0" presId="urn:microsoft.com/office/officeart/2005/8/layout/orgChart1"/>
    <dgm:cxn modelId="{8EEA0037-C365-45B9-B48F-F8D6D83F1900}" type="presOf" srcId="{01BF9A19-FAFB-47FE-AE00-51564BEB06DB}" destId="{624B62DB-DAB3-4D8C-92E2-5237771C537F}" srcOrd="1" destOrd="0" presId="urn:microsoft.com/office/officeart/2005/8/layout/orgChart1"/>
    <dgm:cxn modelId="{4B1BEB3E-17C8-45F1-97E5-F30BFC69CFA5}" srcId="{D298EC42-1D59-42B8-B512-E635D1256E8E}" destId="{CF4A0F46-56A0-4179-AF64-54DC250413E1}" srcOrd="0" destOrd="0" parTransId="{70DB32D6-0155-4599-BFBE-EB84E3D5F9D2}" sibTransId="{52CA749A-FA64-434A-9EFB-FEDAABDB811B}"/>
    <dgm:cxn modelId="{3094E440-2029-46D1-AF5C-1122C40C8729}" srcId="{D298EC42-1D59-42B8-B512-E635D1256E8E}" destId="{01BF9A19-FAFB-47FE-AE00-51564BEB06DB}" srcOrd="3" destOrd="0" parTransId="{B132A0BA-5890-42E4-B1E6-D24C6C9B2464}" sibTransId="{72A8B10C-B720-44B4-BEA6-98EAAD549520}"/>
    <dgm:cxn modelId="{208CB86A-5C8C-4D15-9147-FD2B38CF38C4}" srcId="{D298EC42-1D59-42B8-B512-E635D1256E8E}" destId="{70FE95BC-73BE-4736-9138-CB7373E49446}" srcOrd="1" destOrd="0" parTransId="{D4656B55-4E6C-41ED-8886-3C20219A80B5}" sibTransId="{F43AF44F-6D94-4B59-84DB-057ECFCDD96B}"/>
    <dgm:cxn modelId="{361E4D58-D7DC-4722-909C-E1EA2F6627F4}" type="presOf" srcId="{CF4A0F46-56A0-4179-AF64-54DC250413E1}" destId="{76BF11BE-50F6-4686-AD0A-9FD6ABB9CC85}" srcOrd="1" destOrd="0" presId="urn:microsoft.com/office/officeart/2005/8/layout/orgChart1"/>
    <dgm:cxn modelId="{55EBB696-1A42-41C0-B10A-5D8E119C158F}" type="presOf" srcId="{E522978C-FB64-44DF-AEFF-46862DCAF8DD}" destId="{7C216805-827C-4807-932B-545441AC63AE}" srcOrd="1" destOrd="0" presId="urn:microsoft.com/office/officeart/2005/8/layout/orgChart1"/>
    <dgm:cxn modelId="{62DFB1C8-B6CE-494F-A056-F0008E0E78E0}" type="presOf" srcId="{70FE95BC-73BE-4736-9138-CB7373E49446}" destId="{99CF20A0-2E50-4A9E-9E4C-544A8551D4E0}" srcOrd="1" destOrd="0" presId="urn:microsoft.com/office/officeart/2005/8/layout/orgChart1"/>
    <dgm:cxn modelId="{EE7838DC-4AC6-4BDF-AE28-FBE5AEA598E1}" type="presOf" srcId="{CF4A0F46-56A0-4179-AF64-54DC250413E1}" destId="{A6D108F2-840A-403F-8C72-4A1CF3EE623E}" srcOrd="0" destOrd="0" presId="urn:microsoft.com/office/officeart/2005/8/layout/orgChart1"/>
    <dgm:cxn modelId="{B4B72EFC-8F45-49A9-9D38-9CE27FCE384C}" type="presOf" srcId="{70FE95BC-73BE-4736-9138-CB7373E49446}" destId="{08525725-74F7-4E0F-A0CA-D0D89560D989}" srcOrd="0" destOrd="0" presId="urn:microsoft.com/office/officeart/2005/8/layout/orgChart1"/>
    <dgm:cxn modelId="{71A800FF-BB56-40F9-AC11-C648DB1282E5}" type="presOf" srcId="{01BF9A19-FAFB-47FE-AE00-51564BEB06DB}" destId="{7ADB8C18-3766-442C-8B05-F015569B970A}" srcOrd="0" destOrd="0" presId="urn:microsoft.com/office/officeart/2005/8/layout/orgChart1"/>
    <dgm:cxn modelId="{95170ED3-B619-473A-8F22-614EAEBD9ACD}" type="presParOf" srcId="{E416A633-D62D-4356-920F-6C3F802D59A4}" destId="{AC1A71B9-DC5A-4A00-AE0F-485E720E99C3}" srcOrd="0" destOrd="0" presId="urn:microsoft.com/office/officeart/2005/8/layout/orgChart1"/>
    <dgm:cxn modelId="{0CBC6B34-F3AB-4C0A-8087-0325229E8A0C}" type="presParOf" srcId="{AC1A71B9-DC5A-4A00-AE0F-485E720E99C3}" destId="{C7A35EE8-9ACF-46AD-A07D-AA2A7961C0F7}" srcOrd="0" destOrd="0" presId="urn:microsoft.com/office/officeart/2005/8/layout/orgChart1"/>
    <dgm:cxn modelId="{15105E38-203F-486E-8E67-E85281BF03E0}" type="presParOf" srcId="{C7A35EE8-9ACF-46AD-A07D-AA2A7961C0F7}" destId="{A6D108F2-840A-403F-8C72-4A1CF3EE623E}" srcOrd="0" destOrd="0" presId="urn:microsoft.com/office/officeart/2005/8/layout/orgChart1"/>
    <dgm:cxn modelId="{B039820E-0A6A-45E4-93A0-0D597A46838F}" type="presParOf" srcId="{C7A35EE8-9ACF-46AD-A07D-AA2A7961C0F7}" destId="{76BF11BE-50F6-4686-AD0A-9FD6ABB9CC85}" srcOrd="1" destOrd="0" presId="urn:microsoft.com/office/officeart/2005/8/layout/orgChart1"/>
    <dgm:cxn modelId="{8AA9C9C6-DBF1-4E45-8CF8-A9AF49FE5F92}" type="presParOf" srcId="{AC1A71B9-DC5A-4A00-AE0F-485E720E99C3}" destId="{59A0C0B6-8D7D-423E-BDCB-DC7DCD926054}" srcOrd="1" destOrd="0" presId="urn:microsoft.com/office/officeart/2005/8/layout/orgChart1"/>
    <dgm:cxn modelId="{675EE222-CE0A-48FB-91F3-57108BC23B73}" type="presParOf" srcId="{AC1A71B9-DC5A-4A00-AE0F-485E720E99C3}" destId="{9E737A1A-A7A8-4942-8F82-C69B0847684A}" srcOrd="2" destOrd="0" presId="urn:microsoft.com/office/officeart/2005/8/layout/orgChart1"/>
    <dgm:cxn modelId="{3010173E-52DD-4AD8-9E14-92C369DC7DE8}" type="presParOf" srcId="{E416A633-D62D-4356-920F-6C3F802D59A4}" destId="{8D5129C5-95F2-4C80-ADD7-98964394DE68}" srcOrd="1" destOrd="0" presId="urn:microsoft.com/office/officeart/2005/8/layout/orgChart1"/>
    <dgm:cxn modelId="{6E65FC94-6B33-4B51-8755-3192B1900132}" type="presParOf" srcId="{8D5129C5-95F2-4C80-ADD7-98964394DE68}" destId="{E737C87C-8813-420D-8A47-034FA8CF8263}" srcOrd="0" destOrd="0" presId="urn:microsoft.com/office/officeart/2005/8/layout/orgChart1"/>
    <dgm:cxn modelId="{45531AFA-676D-4F7E-9960-885CFE6D5684}" type="presParOf" srcId="{E737C87C-8813-420D-8A47-034FA8CF8263}" destId="{08525725-74F7-4E0F-A0CA-D0D89560D989}" srcOrd="0" destOrd="0" presId="urn:microsoft.com/office/officeart/2005/8/layout/orgChart1"/>
    <dgm:cxn modelId="{2E17FA16-3F71-4930-917A-3BBBA0593C79}" type="presParOf" srcId="{E737C87C-8813-420D-8A47-034FA8CF8263}" destId="{99CF20A0-2E50-4A9E-9E4C-544A8551D4E0}" srcOrd="1" destOrd="0" presId="urn:microsoft.com/office/officeart/2005/8/layout/orgChart1"/>
    <dgm:cxn modelId="{EF4E830C-9A78-4440-ADBC-509B70A94FFA}" type="presParOf" srcId="{8D5129C5-95F2-4C80-ADD7-98964394DE68}" destId="{C5190850-2CF2-4796-A107-992F5C513F44}" srcOrd="1" destOrd="0" presId="urn:microsoft.com/office/officeart/2005/8/layout/orgChart1"/>
    <dgm:cxn modelId="{1E0EBDCC-4BF0-4529-97CB-1F7830A765DD}" type="presParOf" srcId="{8D5129C5-95F2-4C80-ADD7-98964394DE68}" destId="{28AD7D9E-8B8A-4CAF-9979-DF0D88AA95DC}" srcOrd="2" destOrd="0" presId="urn:microsoft.com/office/officeart/2005/8/layout/orgChart1"/>
    <dgm:cxn modelId="{32575D9B-43BE-4361-8809-000B9F3F99F2}" type="presParOf" srcId="{E416A633-D62D-4356-920F-6C3F802D59A4}" destId="{A896463B-0DCB-4F76-A8D4-E1F1CBDE5899}" srcOrd="2" destOrd="0" presId="urn:microsoft.com/office/officeart/2005/8/layout/orgChart1"/>
    <dgm:cxn modelId="{E2A25EFD-31C1-42F8-9CD7-FF19F372BF32}" type="presParOf" srcId="{A896463B-0DCB-4F76-A8D4-E1F1CBDE5899}" destId="{8AE55F76-ED55-46A9-85BA-655579BC04F4}" srcOrd="0" destOrd="0" presId="urn:microsoft.com/office/officeart/2005/8/layout/orgChart1"/>
    <dgm:cxn modelId="{82C8A9CC-CDC5-4253-87F1-E8F0FC3FDE51}" type="presParOf" srcId="{8AE55F76-ED55-46A9-85BA-655579BC04F4}" destId="{9BC8A897-D5E3-4E68-B5CF-E4F4BE77ECCB}" srcOrd="0" destOrd="0" presId="urn:microsoft.com/office/officeart/2005/8/layout/orgChart1"/>
    <dgm:cxn modelId="{EA4C1D8C-40C7-456F-82E5-0A97468378E0}" type="presParOf" srcId="{8AE55F76-ED55-46A9-85BA-655579BC04F4}" destId="{7C216805-827C-4807-932B-545441AC63AE}" srcOrd="1" destOrd="0" presId="urn:microsoft.com/office/officeart/2005/8/layout/orgChart1"/>
    <dgm:cxn modelId="{BF5C4BFE-F381-4003-997A-7C35B0BDD4A2}" type="presParOf" srcId="{A896463B-0DCB-4F76-A8D4-E1F1CBDE5899}" destId="{343D4B60-75E6-4BE5-8F77-81FF5D09225D}" srcOrd="1" destOrd="0" presId="urn:microsoft.com/office/officeart/2005/8/layout/orgChart1"/>
    <dgm:cxn modelId="{5122F7DD-48A4-427B-9CCD-1948D4FB0924}" type="presParOf" srcId="{A896463B-0DCB-4F76-A8D4-E1F1CBDE5899}" destId="{39B3FA34-1FB9-482A-B618-216B52FC4A1E}" srcOrd="2" destOrd="0" presId="urn:microsoft.com/office/officeart/2005/8/layout/orgChart1"/>
    <dgm:cxn modelId="{F0FCDC71-DC66-40A3-B461-4052D0BA9141}" type="presParOf" srcId="{E416A633-D62D-4356-920F-6C3F802D59A4}" destId="{55154925-6BA5-4E80-A7B5-E78ADFB2E068}" srcOrd="3" destOrd="0" presId="urn:microsoft.com/office/officeart/2005/8/layout/orgChart1"/>
    <dgm:cxn modelId="{F45F99CD-F9B3-4AE8-8970-0ED10133F3D6}" type="presParOf" srcId="{55154925-6BA5-4E80-A7B5-E78ADFB2E068}" destId="{EFE45CC2-10F1-47BD-87A5-92BFDBAAB5D7}" srcOrd="0" destOrd="0" presId="urn:microsoft.com/office/officeart/2005/8/layout/orgChart1"/>
    <dgm:cxn modelId="{39612A19-31DE-4794-9897-11306BDC7585}" type="presParOf" srcId="{EFE45CC2-10F1-47BD-87A5-92BFDBAAB5D7}" destId="{7ADB8C18-3766-442C-8B05-F015569B970A}" srcOrd="0" destOrd="0" presId="urn:microsoft.com/office/officeart/2005/8/layout/orgChart1"/>
    <dgm:cxn modelId="{1C6DFE92-08AF-409D-8286-91C6FBD57114}" type="presParOf" srcId="{EFE45CC2-10F1-47BD-87A5-92BFDBAAB5D7}" destId="{624B62DB-DAB3-4D8C-92E2-5237771C537F}" srcOrd="1" destOrd="0" presId="urn:microsoft.com/office/officeart/2005/8/layout/orgChart1"/>
    <dgm:cxn modelId="{42C771A2-97F4-477D-8A5F-E02EDEABFA5E}" type="presParOf" srcId="{55154925-6BA5-4E80-A7B5-E78ADFB2E068}" destId="{76077449-9BB1-4AD8-B4A3-33CEABAD15C8}" srcOrd="1" destOrd="0" presId="urn:microsoft.com/office/officeart/2005/8/layout/orgChart1"/>
    <dgm:cxn modelId="{A1555BAF-E523-4651-BC8D-F6D2CBF8E547}" type="presParOf" srcId="{55154925-6BA5-4E80-A7B5-E78ADFB2E068}" destId="{3397CE14-778A-4F34-A991-6076629DE67C}"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D108F2-840A-403F-8C72-4A1CF3EE623E}">
      <dsp:nvSpPr>
        <dsp:cNvPr id="0" name=""/>
        <dsp:cNvSpPr/>
      </dsp:nvSpPr>
      <dsp:spPr>
        <a:xfrm>
          <a:off x="5202" y="1076956"/>
          <a:ext cx="2170193" cy="1085096"/>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t>Data collection</a:t>
          </a:r>
          <a:endParaRPr lang="en-IN" sz="2800" kern="1200" dirty="0"/>
        </a:p>
      </dsp:txBody>
      <dsp:txXfrm>
        <a:off x="5202" y="1076956"/>
        <a:ext cx="2170193" cy="1085096"/>
      </dsp:txXfrm>
    </dsp:sp>
    <dsp:sp modelId="{08525725-74F7-4E0F-A0CA-D0D89560D989}">
      <dsp:nvSpPr>
        <dsp:cNvPr id="0" name=""/>
        <dsp:cNvSpPr/>
      </dsp:nvSpPr>
      <dsp:spPr>
        <a:xfrm>
          <a:off x="2631136" y="1076956"/>
          <a:ext cx="2170193" cy="1085096"/>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t>Data Preprocessing</a:t>
          </a:r>
          <a:endParaRPr lang="en-IN" sz="2800" kern="1200" dirty="0"/>
        </a:p>
      </dsp:txBody>
      <dsp:txXfrm>
        <a:off x="2631136" y="1076956"/>
        <a:ext cx="2170193" cy="1085096"/>
      </dsp:txXfrm>
    </dsp:sp>
    <dsp:sp modelId="{9BC8A897-D5E3-4E68-B5CF-E4F4BE77ECCB}">
      <dsp:nvSpPr>
        <dsp:cNvPr id="0" name=""/>
        <dsp:cNvSpPr/>
      </dsp:nvSpPr>
      <dsp:spPr>
        <a:xfrm>
          <a:off x="5257070" y="1076956"/>
          <a:ext cx="2170193" cy="1085096"/>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t>Model Building</a:t>
          </a:r>
          <a:endParaRPr lang="en-IN" sz="2800" kern="1200" dirty="0"/>
        </a:p>
      </dsp:txBody>
      <dsp:txXfrm>
        <a:off x="5257070" y="1076956"/>
        <a:ext cx="2170193" cy="1085096"/>
      </dsp:txXfrm>
    </dsp:sp>
    <dsp:sp modelId="{7ADB8C18-3766-442C-8B05-F015569B970A}">
      <dsp:nvSpPr>
        <dsp:cNvPr id="0" name=""/>
        <dsp:cNvSpPr/>
      </dsp:nvSpPr>
      <dsp:spPr>
        <a:xfrm>
          <a:off x="7883003" y="1076956"/>
          <a:ext cx="2170193" cy="1085096"/>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t>Application Building</a:t>
          </a:r>
          <a:endParaRPr lang="en-IN" sz="2800" kern="1200" dirty="0"/>
        </a:p>
      </dsp:txBody>
      <dsp:txXfrm>
        <a:off x="7883003" y="1076956"/>
        <a:ext cx="2170193" cy="1085096"/>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7/15/2021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7/15/2021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7/15/2021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7/15/2021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7/15/2021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7/15/2021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7/15/2021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7/15/2021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7/15/2021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7/15/2021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7/15/2021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7/15/2021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www.youtube.com/watch?v=TysuP3KgSzc&amp;t=4s" TargetMode="External"/><Relationship Id="rId2" Type="http://schemas.openxmlformats.org/officeDocument/2006/relationships/hyperlink" Target="https://www.kaggle.com/rishal005/admission-predict" TargetMode="External"/><Relationship Id="rId1" Type="http://schemas.openxmlformats.org/officeDocument/2006/relationships/slideLayout" Target="../slideLayouts/slideLayout1.xml"/><Relationship Id="rId4" Type="http://schemas.openxmlformats.org/officeDocument/2006/relationships/hyperlink" Target="https://www.youtube.com/watch?v=ST1ZYLmYw2U"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fontScale="90000"/>
          </a:bodyPr>
          <a:lstStyle/>
          <a:p>
            <a:r>
              <a:rPr lang="en-US" dirty="0"/>
              <a:t>University Admit Eligibility Predictor</a:t>
            </a:r>
            <a:endParaRPr lang="en-US" sz="80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lnSpcReduction="10000"/>
          </a:bodyPr>
          <a:lstStyle/>
          <a:p>
            <a:r>
              <a:rPr lang="en-US" dirty="0">
                <a:solidFill>
                  <a:srgbClr val="FFFFFF"/>
                </a:solidFill>
              </a:rPr>
              <a:t>ML_C03TEAM : CSE_AIML_C03</a:t>
            </a:r>
          </a:p>
          <a:p>
            <a:pPr algn="ctr"/>
            <a:r>
              <a:rPr lang="en-US" sz="2400" dirty="0">
                <a:solidFill>
                  <a:schemeClr val="tx1">
                    <a:lumMod val="85000"/>
                    <a:lumOff val="15000"/>
                  </a:schemeClr>
                </a:solidFill>
              </a:rPr>
              <a:t>USING IBM WATSON</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5289754"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Diagram 3">
            <a:extLst>
              <a:ext uri="{FF2B5EF4-FFF2-40B4-BE49-F238E27FC236}">
                <a16:creationId xmlns:a16="http://schemas.microsoft.com/office/drawing/2014/main" id="{C73E4323-EB98-49A5-97DF-0B8210EBDDEC}"/>
              </a:ext>
            </a:extLst>
          </p:cNvPr>
          <p:cNvGraphicFramePr/>
          <p:nvPr>
            <p:extLst>
              <p:ext uri="{D42A27DB-BD31-4B8C-83A1-F6EECF244321}">
                <p14:modId xmlns:p14="http://schemas.microsoft.com/office/powerpoint/2010/main" val="665368478"/>
              </p:ext>
            </p:extLst>
          </p:nvPr>
        </p:nvGraphicFramePr>
        <p:xfrm>
          <a:off x="1100051" y="1412110"/>
          <a:ext cx="10058400" cy="32390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Flow chart</a:t>
            </a:r>
          </a:p>
        </p:txBody>
      </p:sp>
    </p:spTree>
    <p:extLst>
      <p:ext uri="{BB962C8B-B14F-4D97-AF65-F5344CB8AC3E}">
        <p14:creationId xmlns:p14="http://schemas.microsoft.com/office/powerpoint/2010/main" val="2123755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Autofit/>
          </a:bodyPr>
          <a:lstStyle/>
          <a:p>
            <a:pPr>
              <a:lnSpc>
                <a:spcPct val="115000"/>
              </a:lnSpc>
              <a:spcAft>
                <a:spcPts val="1000"/>
              </a:spcAft>
            </a:pPr>
            <a:br>
              <a:rPr lang="en-US" sz="2000" dirty="0">
                <a:solidFill>
                  <a:srgbClr val="FFFFFF"/>
                </a:solidFill>
              </a:rPr>
            </a:br>
            <a:r>
              <a:rPr lang="en-US" sz="3200" dirty="0">
                <a:solidFill>
                  <a:srgbClr val="FFFFFF"/>
                </a:solidFill>
              </a:rPr>
              <a:t> Collect the dataset or create the dataset </a:t>
            </a:r>
            <a:br>
              <a:rPr lang="en-US" sz="3200" dirty="0">
                <a:solidFill>
                  <a:srgbClr val="FFFFFF"/>
                </a:solidFill>
              </a:rPr>
            </a:br>
            <a:endParaRPr lang="en-US" sz="32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Data collection</a:t>
            </a:r>
          </a:p>
        </p:txBody>
      </p:sp>
    </p:spTree>
    <p:extLst>
      <p:ext uri="{BB962C8B-B14F-4D97-AF65-F5344CB8AC3E}">
        <p14:creationId xmlns:p14="http://schemas.microsoft.com/office/powerpoint/2010/main" val="13714344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fontScale="90000"/>
          </a:bodyPr>
          <a:lstStyle/>
          <a:p>
            <a:br>
              <a:rPr lang="en-IN" dirty="0">
                <a:effectLst/>
              </a:rPr>
            </a:br>
            <a:r>
              <a:rPr lang="en-IN" sz="31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Import the Libraries.</a:t>
            </a:r>
            <a:br>
              <a:rPr lang="en-IN" sz="3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1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Importing the dataset.</a:t>
            </a:r>
            <a:br>
              <a:rPr lang="en-IN" sz="3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1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Checking for Null Values.</a:t>
            </a:r>
            <a:br>
              <a:rPr lang="en-IN" sz="3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1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Data Visualization.</a:t>
            </a:r>
            <a:br>
              <a:rPr lang="en-IN" sz="3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1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Taking care of Missing Data.</a:t>
            </a:r>
            <a:br>
              <a:rPr lang="en-IN" sz="3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1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Label encoding.</a:t>
            </a:r>
            <a:br>
              <a:rPr lang="en-IN" sz="3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1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One Hot Encoding.</a:t>
            </a:r>
            <a:br>
              <a:rPr lang="en-IN" sz="3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1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Feature Scaling.</a:t>
            </a:r>
            <a:br>
              <a:rPr lang="en-IN" sz="3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1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Splitting Data into Train and Test.</a:t>
            </a:r>
            <a:br>
              <a:rPr lang="en-IN" sz="3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31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Data Preprocessing</a:t>
            </a:r>
          </a:p>
        </p:txBody>
      </p:sp>
    </p:spTree>
    <p:extLst>
      <p:ext uri="{BB962C8B-B14F-4D97-AF65-F5344CB8AC3E}">
        <p14:creationId xmlns:p14="http://schemas.microsoft.com/office/powerpoint/2010/main" val="30550478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br>
              <a:rPr lang="en-IN" dirty="0">
                <a:effectLst/>
              </a:rPr>
            </a:br>
            <a:r>
              <a:rPr lang="en-IN" sz="28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Training and testing the model</a:t>
            </a:r>
            <a:br>
              <a:rPr lang="en-IN"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8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Evaluation of Model</a:t>
            </a:r>
            <a:br>
              <a:rPr lang="en-IN"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28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Model Building</a:t>
            </a:r>
          </a:p>
        </p:txBody>
      </p:sp>
    </p:spTree>
    <p:extLst>
      <p:ext uri="{BB962C8B-B14F-4D97-AF65-F5344CB8AC3E}">
        <p14:creationId xmlns:p14="http://schemas.microsoft.com/office/powerpoint/2010/main" val="3318918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br>
              <a:rPr lang="en-IN" dirty="0">
                <a:effectLst/>
              </a:rPr>
            </a:br>
            <a:r>
              <a:rPr lang="en-IN" sz="28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Create an HTML file</a:t>
            </a:r>
            <a:br>
              <a:rPr lang="en-IN"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8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Build a Python Code</a:t>
            </a:r>
            <a:br>
              <a:rPr lang="en-IN"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28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Application building</a:t>
            </a:r>
          </a:p>
        </p:txBody>
      </p:sp>
    </p:spTree>
    <p:extLst>
      <p:ext uri="{BB962C8B-B14F-4D97-AF65-F5344CB8AC3E}">
        <p14:creationId xmlns:p14="http://schemas.microsoft.com/office/powerpoint/2010/main" val="1121401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849A22F9-9A7C-4E93-8078-ED00E87A6FB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8463" b="8463"/>
          <a:stretch>
            <a:fillRect/>
          </a:stretch>
        </p:blipFill>
        <p:spPr>
          <a:xfrm>
            <a:off x="81023" y="162046"/>
            <a:ext cx="12110977" cy="4328992"/>
          </a:xfrm>
        </p:spPr>
      </p:pic>
      <p:sp>
        <p:nvSpPr>
          <p:cNvPr id="3" name="Title 2">
            <a:extLst>
              <a:ext uri="{FF2B5EF4-FFF2-40B4-BE49-F238E27FC236}">
                <a16:creationId xmlns:a16="http://schemas.microsoft.com/office/drawing/2014/main" id="{EDEABE00-0A7C-4CAE-9294-8A8A969D5D70}"/>
              </a:ext>
            </a:extLst>
          </p:cNvPr>
          <p:cNvSpPr>
            <a:spLocks noGrp="1"/>
          </p:cNvSpPr>
          <p:nvPr>
            <p:ph type="title"/>
          </p:nvPr>
        </p:nvSpPr>
        <p:spPr>
          <a:xfrm>
            <a:off x="0" y="0"/>
            <a:ext cx="10113645" cy="1898248"/>
          </a:xfrm>
        </p:spPr>
        <p:txBody>
          <a:bodyPr/>
          <a:lstStyle/>
          <a:p>
            <a:pPr marL="342900" lvl="0" indent="-342900">
              <a:lnSpc>
                <a:spcPct val="115000"/>
              </a:lnSpc>
              <a:spcAft>
                <a:spcPts val="1000"/>
              </a:spcAft>
              <a:tabLst>
                <a:tab pos="457200" algn="l"/>
              </a:tabLst>
            </a:pP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4" name="Text Placeholder 3">
            <a:extLst>
              <a:ext uri="{FF2B5EF4-FFF2-40B4-BE49-F238E27FC236}">
                <a16:creationId xmlns:a16="http://schemas.microsoft.com/office/drawing/2014/main" id="{AA5CF688-2921-4923-AC69-768C3E2933F3}"/>
              </a:ext>
            </a:extLst>
          </p:cNvPr>
          <p:cNvSpPr>
            <a:spLocks noGrp="1"/>
          </p:cNvSpPr>
          <p:nvPr>
            <p:ph type="body" sz="half" idx="2"/>
          </p:nvPr>
        </p:nvSpPr>
        <p:spPr/>
        <p:txBody>
          <a:bodyPr>
            <a:noAutofit/>
          </a:bodyPr>
          <a:lstStyle/>
          <a:p>
            <a:r>
              <a:rPr lang="en-US" sz="4000" dirty="0"/>
              <a:t>RESULT</a:t>
            </a:r>
            <a:endParaRPr lang="en-IN" sz="4000" dirty="0"/>
          </a:p>
        </p:txBody>
      </p:sp>
    </p:spTree>
    <p:extLst>
      <p:ext uri="{BB962C8B-B14F-4D97-AF65-F5344CB8AC3E}">
        <p14:creationId xmlns:p14="http://schemas.microsoft.com/office/powerpoint/2010/main" val="2169460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pPr lvl="0">
              <a:lnSpc>
                <a:spcPct val="115000"/>
              </a:lnSpc>
            </a:pPr>
            <a:r>
              <a:rPr lang="en-IN" sz="3200" spc="-7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It reduces overfitting in </a:t>
            </a:r>
            <a:r>
              <a:rPr lang="en-IN" sz="3200" b="1" spc="-7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decision</a:t>
            </a:r>
            <a:r>
              <a:rPr lang="en-IN" sz="3200" spc="-7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 trees and helps to improve the accuracy.</a:t>
            </a:r>
            <a:br>
              <a:rPr lang="en-IN" sz="3200" spc="-7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br>
            <a:r>
              <a:rPr lang="en-IN" sz="3200" spc="-7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It is flexible to both classification and regression problems.</a:t>
            </a:r>
            <a:br>
              <a:rPr lang="en-IN" sz="3200" spc="-7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7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It works well with both categorical and continuous values.</a:t>
            </a:r>
            <a:br>
              <a:rPr lang="en-IN" sz="3200" spc="-7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7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It automates missing values present in the data.</a:t>
            </a:r>
            <a:br>
              <a:rPr lang="en-IN" sz="3200" spc="-7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br>
              <a:rPr lang="en-IN" sz="1800" spc="-70" dirty="0">
                <a:effectLst/>
                <a:latin typeface="Calibri" panose="020F0502020204030204" pitchFamily="34" charset="0"/>
                <a:ea typeface="Calibri" panose="020F0502020204030204" pitchFamily="34" charset="0"/>
                <a:cs typeface="Times New Roman" panose="02020603050405020304" pitchFamily="18" charset="0"/>
              </a:rPr>
            </a:br>
            <a:endParaRPr lang="en-US" sz="3200" i="1" dirty="0">
              <a:solidFill>
                <a:srgbClr val="FFFFFF"/>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Advantages</a:t>
            </a:r>
          </a:p>
        </p:txBody>
      </p:sp>
    </p:spTree>
    <p:extLst>
      <p:ext uri="{BB962C8B-B14F-4D97-AF65-F5344CB8AC3E}">
        <p14:creationId xmlns:p14="http://schemas.microsoft.com/office/powerpoint/2010/main" val="17106494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pPr marL="342900" lvl="0" indent="-342900">
              <a:lnSpc>
                <a:spcPct val="115000"/>
              </a:lnSpc>
            </a:pPr>
            <a:r>
              <a:rPr lang="en-IN" sz="3200" spc="-70" dirty="0">
                <a:solidFill>
                  <a:schemeClr val="bg1"/>
                </a:solidFill>
                <a:effectLst/>
                <a:latin typeface="Garamond" panose="02020404030301010803" pitchFamily="18" charset="0"/>
                <a:ea typeface="Calibri" panose="020F0502020204030204" pitchFamily="34" charset="0"/>
                <a:cs typeface="Arial" panose="020B0604020202020204" pitchFamily="34" charset="0"/>
              </a:rPr>
              <a:t>	If there are enough trees in the forest, the classifier won't overfit the model.</a:t>
            </a:r>
            <a:br>
              <a:rPr lang="en-IN" sz="3200" spc="-7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70" dirty="0">
                <a:solidFill>
                  <a:schemeClr val="bg1"/>
                </a:solidFill>
                <a:effectLst/>
                <a:latin typeface="Garamond" panose="02020404030301010803" pitchFamily="18" charset="0"/>
                <a:ea typeface="Calibri" panose="020F0502020204030204" pitchFamily="34" charset="0"/>
                <a:cs typeface="Arial" panose="020B0604020202020204" pitchFamily="34" charset="0"/>
              </a:rPr>
              <a:t>The main limitation of random forest is that a large number of trees can make the algorithm too slow and ineffective for real-time predictions.</a:t>
            </a:r>
            <a:br>
              <a:rPr lang="en-IN" sz="3200" spc="-7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32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disadvantages</a:t>
            </a:r>
          </a:p>
        </p:txBody>
      </p:sp>
    </p:spTree>
    <p:extLst>
      <p:ext uri="{BB962C8B-B14F-4D97-AF65-F5344CB8AC3E}">
        <p14:creationId xmlns:p14="http://schemas.microsoft.com/office/powerpoint/2010/main" val="4566245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r>
              <a:rPr lang="en-US" sz="3200" i="1" dirty="0">
                <a:solidFill>
                  <a:srgbClr val="FFFFFF"/>
                </a:solidFill>
              </a:rPr>
              <a:t>	</a:t>
            </a:r>
            <a:r>
              <a:rPr lang="en-US" sz="3200" dirty="0">
                <a:solidFill>
                  <a:srgbClr val="FFFFFF"/>
                </a:solidFill>
              </a:rPr>
              <a:t>Banking Industry</a:t>
            </a:r>
            <a:br>
              <a:rPr lang="en-US" sz="3200" dirty="0">
                <a:solidFill>
                  <a:srgbClr val="FFFFFF"/>
                </a:solidFill>
              </a:rPr>
            </a:br>
            <a:r>
              <a:rPr lang="en-US" sz="3200" dirty="0">
                <a:solidFill>
                  <a:srgbClr val="FFFFFF"/>
                </a:solidFill>
              </a:rPr>
              <a:t>	Health Care and Medicine</a:t>
            </a:r>
            <a:br>
              <a:rPr lang="en-US" sz="3200" dirty="0">
                <a:solidFill>
                  <a:srgbClr val="FFFFFF"/>
                </a:solidFill>
              </a:rPr>
            </a:br>
            <a:r>
              <a:rPr lang="en-US" sz="3200" dirty="0">
                <a:solidFill>
                  <a:srgbClr val="FFFFFF"/>
                </a:solidFill>
              </a:rPr>
              <a:t>	E-Commerce</a:t>
            </a:r>
            <a:br>
              <a:rPr lang="en-US" sz="3200" dirty="0">
                <a:solidFill>
                  <a:srgbClr val="FFFFFF"/>
                </a:solidFill>
              </a:rPr>
            </a:br>
            <a:r>
              <a:rPr lang="en-US" sz="3200" dirty="0">
                <a:solidFill>
                  <a:srgbClr val="FFFFFF"/>
                </a:solidFill>
              </a:rPr>
              <a:t>	Stock Market</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Applications</a:t>
            </a:r>
          </a:p>
        </p:txBody>
      </p:sp>
    </p:spTree>
    <p:extLst>
      <p:ext uri="{BB962C8B-B14F-4D97-AF65-F5344CB8AC3E}">
        <p14:creationId xmlns:p14="http://schemas.microsoft.com/office/powerpoint/2010/main" val="2975809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Autofit/>
          </a:bodyPr>
          <a:lstStyle/>
          <a:p>
            <a:pPr>
              <a:lnSpc>
                <a:spcPct val="115000"/>
              </a:lnSpc>
              <a:spcAft>
                <a:spcPts val="750"/>
              </a:spcAft>
            </a:pPr>
            <a:r>
              <a:rPr lang="en-IN" sz="320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By the end of this project you’ll be able to understand :</a:t>
            </a:r>
            <a:br>
              <a:rPr lang="en-IN" sz="3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7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Regression and Classification Problems</a:t>
            </a:r>
            <a:br>
              <a:rPr lang="en-IN" sz="3200" spc="-7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7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To grab insights from data through visualization.</a:t>
            </a:r>
            <a:br>
              <a:rPr lang="en-IN" sz="3200" spc="-7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7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Applying different algorithms according </a:t>
            </a:r>
            <a:br>
              <a:rPr lang="en-IN" sz="3200" spc="-7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7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 Evaluation metrics</a:t>
            </a:r>
            <a:br>
              <a:rPr lang="en-IN" sz="3200" spc="-7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7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 how to build a web application using the Flask framework</a:t>
            </a:r>
            <a:r>
              <a:rPr lang="en-IN" sz="3200" spc="-7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t>
            </a:r>
            <a:br>
              <a:rPr lang="en-IN" sz="3200" spc="-7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32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conclusion</a:t>
            </a:r>
          </a:p>
        </p:txBody>
      </p:sp>
    </p:spTree>
    <p:extLst>
      <p:ext uri="{BB962C8B-B14F-4D97-AF65-F5344CB8AC3E}">
        <p14:creationId xmlns:p14="http://schemas.microsoft.com/office/powerpoint/2010/main" val="93856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pPr lvl="0"/>
            <a:r>
              <a:rPr lang="en-US" sz="3600" i="1" dirty="0">
                <a:solidFill>
                  <a:srgbClr val="FFFFFF"/>
                </a:solidFill>
              </a:rPr>
              <a:t>18481A05D3 – M. Sai </a:t>
            </a:r>
            <a:r>
              <a:rPr lang="en-US" sz="3600" i="1" dirty="0" err="1">
                <a:solidFill>
                  <a:srgbClr val="FFFFFF"/>
                </a:solidFill>
              </a:rPr>
              <a:t>Sathwika</a:t>
            </a:r>
            <a:br>
              <a:rPr lang="en-US" sz="3600" i="1" dirty="0">
                <a:solidFill>
                  <a:srgbClr val="FFFFFF"/>
                </a:solidFill>
              </a:rPr>
            </a:br>
            <a:r>
              <a:rPr lang="en-US" sz="3600" i="1" dirty="0">
                <a:solidFill>
                  <a:srgbClr val="FFFFFF"/>
                </a:solidFill>
              </a:rPr>
              <a:t>18481A05C1 – K. Anjani Varsha</a:t>
            </a:r>
            <a:br>
              <a:rPr lang="en-US" sz="3600" i="1" dirty="0">
                <a:solidFill>
                  <a:srgbClr val="FFFFFF"/>
                </a:solidFill>
              </a:rPr>
            </a:br>
            <a:r>
              <a:rPr lang="en-US" sz="3600" i="1" dirty="0">
                <a:solidFill>
                  <a:srgbClr val="FFFFFF"/>
                </a:solidFill>
              </a:rPr>
              <a:t>18481A05H5 – P. Sandhya</a:t>
            </a:r>
            <a:br>
              <a:rPr lang="en-US" sz="3600" i="1" dirty="0">
                <a:solidFill>
                  <a:srgbClr val="FFFFFF"/>
                </a:solidFill>
              </a:rPr>
            </a:br>
            <a:r>
              <a:rPr lang="en-US" sz="3600" i="1" dirty="0">
                <a:solidFill>
                  <a:srgbClr val="FFFFFF"/>
                </a:solidFill>
              </a:rPr>
              <a:t>19485A0524 – K. Venkata Durga</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TEAM : CSE_AIML_C03</a:t>
            </a:r>
          </a:p>
        </p:txBody>
      </p:sp>
    </p:spTree>
    <p:extLst>
      <p:ext uri="{BB962C8B-B14F-4D97-AF65-F5344CB8AC3E}">
        <p14:creationId xmlns:p14="http://schemas.microsoft.com/office/powerpoint/2010/main" val="191714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fontScale="90000"/>
          </a:bodyPr>
          <a:lstStyle/>
          <a:p>
            <a:r>
              <a:rPr lang="en-IN" sz="28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Random forest algorithm generates many classification trees and generation of each tree is independent of each other. Thus, Random Forest is by nature a suitable candidate for parallel processing. Additionally, data mining is usually performed on very large datasets, and Random Forest can work well on datasets with large number of predictors. As mentioned , each parallel implementation of Random Forest is specific to some platform or language. Thus, there is scope for generalized Parallel Algorithm for Random Forest. With the geographical spread of business and the world getting connected with the Internet; business data is distributed at different locations. Hence, design of Distributed Random Forest algorithm is another important future research direction.</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US" sz="3200" i="1" dirty="0">
              <a:solidFill>
                <a:srgbClr val="FFFFFF"/>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Future Scope</a:t>
            </a:r>
          </a:p>
        </p:txBody>
      </p:sp>
    </p:spTree>
    <p:extLst>
      <p:ext uri="{BB962C8B-B14F-4D97-AF65-F5344CB8AC3E}">
        <p14:creationId xmlns:p14="http://schemas.microsoft.com/office/powerpoint/2010/main" val="32126441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pPr>
              <a:lnSpc>
                <a:spcPct val="115000"/>
              </a:lnSpc>
              <a:spcAft>
                <a:spcPts val="750"/>
              </a:spcAft>
            </a:pPr>
            <a:r>
              <a:rPr lang="en-IN" sz="28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We used dataset from </a:t>
            </a:r>
            <a:r>
              <a:rPr lang="en-IN" sz="2800" dirty="0" err="1">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kaggle</a:t>
            </a:r>
            <a:r>
              <a:rPr lang="en-IN" sz="28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website to train the  model.</a:t>
            </a:r>
            <a:br>
              <a:rPr lang="en-IN"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8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a:t>
            </a:r>
            <a:r>
              <a:rPr lang="en-IN" sz="2800" u="sng"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https://www.kaggle.com/rishal005/admission-predict</a:t>
            </a:r>
            <a:br>
              <a:rPr lang="en-IN"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8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We saw some reference videos in you tube.</a:t>
            </a:r>
            <a:br>
              <a:rPr lang="en-IN"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8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a:t>
            </a:r>
            <a:r>
              <a:rPr lang="en-IN" sz="2800" u="sng"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https://www.youtube.com/watch?v=TysuP3KgSzc&amp;t=4s</a:t>
            </a:r>
            <a:br>
              <a:rPr lang="en-IN" sz="2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8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a:t>
            </a:r>
            <a:r>
              <a:rPr lang="en-IN" sz="2800" u="sng"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https://www.youtube.com/watch?v=ST1ZYLmYw2U</a:t>
            </a:r>
            <a:endParaRPr lang="en-US" sz="28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err="1">
                <a:solidFill>
                  <a:srgbClr val="FFFFFF"/>
                </a:solidFill>
              </a:rPr>
              <a:t>bibilography</a:t>
            </a:r>
            <a:endParaRPr lang="en-US" sz="4400" dirty="0">
              <a:solidFill>
                <a:srgbClr val="FFFFFF"/>
              </a:solidFill>
            </a:endParaRPr>
          </a:p>
        </p:txBody>
      </p:sp>
    </p:spTree>
    <p:extLst>
      <p:ext uri="{BB962C8B-B14F-4D97-AF65-F5344CB8AC3E}">
        <p14:creationId xmlns:p14="http://schemas.microsoft.com/office/powerpoint/2010/main" val="26463464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r>
              <a:rPr lang="en-US" sz="3200" dirty="0">
                <a:solidFill>
                  <a:srgbClr val="FFFFFF"/>
                </a:solidFill>
              </a:rPr>
              <a:t>a. Source code</a:t>
            </a:r>
            <a:br>
              <a:rPr lang="en-US" sz="3200" dirty="0">
                <a:solidFill>
                  <a:srgbClr val="FFFFFF"/>
                </a:solidFill>
              </a:rPr>
            </a:br>
            <a:r>
              <a:rPr lang="en-US" sz="3200" dirty="0">
                <a:solidFill>
                  <a:srgbClr val="FFFFFF"/>
                </a:solidFill>
              </a:rPr>
              <a:t>b. UI Output Screenshots</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appendix</a:t>
            </a:r>
          </a:p>
        </p:txBody>
      </p:sp>
    </p:spTree>
    <p:extLst>
      <p:ext uri="{BB962C8B-B14F-4D97-AF65-F5344CB8AC3E}">
        <p14:creationId xmlns:p14="http://schemas.microsoft.com/office/powerpoint/2010/main" val="77523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9CB24-993B-47F0-9FBB-A5AF34B9661A}"/>
              </a:ext>
            </a:extLst>
          </p:cNvPr>
          <p:cNvSpPr>
            <a:spLocks noGrp="1"/>
          </p:cNvSpPr>
          <p:nvPr>
            <p:ph type="title"/>
          </p:nvPr>
        </p:nvSpPr>
        <p:spPr>
          <a:xfrm>
            <a:off x="643465" y="750445"/>
            <a:ext cx="3517567" cy="2093975"/>
          </a:xfrm>
        </p:spPr>
        <p:txBody>
          <a:bodyPr/>
          <a:lstStyle/>
          <a:p>
            <a:r>
              <a:rPr lang="en-US" dirty="0"/>
              <a:t>Source code</a:t>
            </a:r>
            <a:endParaRPr lang="en-IN" dirty="0"/>
          </a:p>
        </p:txBody>
      </p:sp>
      <p:sp>
        <p:nvSpPr>
          <p:cNvPr id="4" name="Text Placeholder 3">
            <a:extLst>
              <a:ext uri="{FF2B5EF4-FFF2-40B4-BE49-F238E27FC236}">
                <a16:creationId xmlns:a16="http://schemas.microsoft.com/office/drawing/2014/main" id="{0F0B4CAD-2A4E-49A8-8E7A-F63FD518D149}"/>
              </a:ext>
            </a:extLst>
          </p:cNvPr>
          <p:cNvSpPr>
            <a:spLocks noGrp="1"/>
          </p:cNvSpPr>
          <p:nvPr>
            <p:ph type="body" sz="half" idx="2"/>
          </p:nvPr>
        </p:nvSpPr>
        <p:spPr/>
        <p:txBody>
          <a:bodyPr/>
          <a:lstStyle/>
          <a:p>
            <a:endParaRPr lang="en-IN" dirty="0"/>
          </a:p>
        </p:txBody>
      </p:sp>
      <p:pic>
        <p:nvPicPr>
          <p:cNvPr id="5" name="Content Placeholder 4">
            <a:extLst>
              <a:ext uri="{FF2B5EF4-FFF2-40B4-BE49-F238E27FC236}">
                <a16:creationId xmlns:a16="http://schemas.microsoft.com/office/drawing/2014/main" id="{57ED117E-1A2E-46EA-A481-CA2E2555602C}"/>
              </a:ext>
            </a:extLst>
          </p:cNvPr>
          <p:cNvPicPr>
            <a:picLocks noGrp="1"/>
          </p:cNvPicPr>
          <p:nvPr>
            <p:ph idx="1"/>
          </p:nvPr>
        </p:nvPicPr>
        <p:blipFill>
          <a:blip r:embed="rId2"/>
          <a:stretch>
            <a:fillRect/>
          </a:stretch>
        </p:blipFill>
        <p:spPr>
          <a:xfrm>
            <a:off x="4641448" y="0"/>
            <a:ext cx="7407797" cy="3267582"/>
          </a:xfrm>
          <a:prstGeom prst="rect">
            <a:avLst/>
          </a:prstGeom>
        </p:spPr>
      </p:pic>
      <p:pic>
        <p:nvPicPr>
          <p:cNvPr id="6" name="Picture 5">
            <a:extLst>
              <a:ext uri="{FF2B5EF4-FFF2-40B4-BE49-F238E27FC236}">
                <a16:creationId xmlns:a16="http://schemas.microsoft.com/office/drawing/2014/main" id="{09263A9B-2A64-4A13-B030-221EFF95271C}"/>
              </a:ext>
            </a:extLst>
          </p:cNvPr>
          <p:cNvPicPr/>
          <p:nvPr/>
        </p:nvPicPr>
        <p:blipFill>
          <a:blip r:embed="rId3"/>
          <a:stretch>
            <a:fillRect/>
          </a:stretch>
        </p:blipFill>
        <p:spPr>
          <a:xfrm>
            <a:off x="4641448" y="3267582"/>
            <a:ext cx="7407798" cy="3590418"/>
          </a:xfrm>
          <a:prstGeom prst="rect">
            <a:avLst/>
          </a:prstGeom>
        </p:spPr>
      </p:pic>
    </p:spTree>
    <p:extLst>
      <p:ext uri="{BB962C8B-B14F-4D97-AF65-F5344CB8AC3E}">
        <p14:creationId xmlns:p14="http://schemas.microsoft.com/office/powerpoint/2010/main" val="6461881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r>
              <a:rPr lang="en-US" sz="3200" dirty="0">
                <a:solidFill>
                  <a:srgbClr val="FFFFFF"/>
                </a:solidFill>
              </a:rPr>
              <a:t>SCREEN SHOTS</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endParaRPr lang="en-US" sz="4400" dirty="0">
              <a:solidFill>
                <a:srgbClr val="FFFFFF"/>
              </a:solidFill>
            </a:endParaRPr>
          </a:p>
        </p:txBody>
      </p:sp>
    </p:spTree>
    <p:extLst>
      <p:ext uri="{BB962C8B-B14F-4D97-AF65-F5344CB8AC3E}">
        <p14:creationId xmlns:p14="http://schemas.microsoft.com/office/powerpoint/2010/main" val="1636183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FF2CA-9077-4DE7-ABE6-7C47F7FC5E7A}"/>
              </a:ext>
            </a:extLst>
          </p:cNvPr>
          <p:cNvSpPr>
            <a:spLocks noGrp="1"/>
          </p:cNvSpPr>
          <p:nvPr>
            <p:ph type="title"/>
          </p:nvPr>
        </p:nvSpPr>
        <p:spPr/>
        <p:txBody>
          <a:bodyPr/>
          <a:lstStyle/>
          <a:p>
            <a:r>
              <a:rPr lang="en-US" dirty="0"/>
              <a:t>Having Chance to Admit</a:t>
            </a:r>
            <a:endParaRPr lang="en-IN" dirty="0"/>
          </a:p>
        </p:txBody>
      </p:sp>
      <p:sp>
        <p:nvSpPr>
          <p:cNvPr id="4" name="Text Placeholder 3">
            <a:extLst>
              <a:ext uri="{FF2B5EF4-FFF2-40B4-BE49-F238E27FC236}">
                <a16:creationId xmlns:a16="http://schemas.microsoft.com/office/drawing/2014/main" id="{6906D124-61B6-4E12-B65D-1081400685B4}"/>
              </a:ext>
            </a:extLst>
          </p:cNvPr>
          <p:cNvSpPr>
            <a:spLocks noGrp="1"/>
          </p:cNvSpPr>
          <p:nvPr>
            <p:ph type="body" sz="half" idx="2"/>
          </p:nvPr>
        </p:nvSpPr>
        <p:spPr/>
        <p:txBody>
          <a:bodyPr/>
          <a:lstStyle/>
          <a:p>
            <a:endParaRPr lang="en-IN"/>
          </a:p>
        </p:txBody>
      </p:sp>
      <p:pic>
        <p:nvPicPr>
          <p:cNvPr id="5" name="Content Placeholder 4">
            <a:extLst>
              <a:ext uri="{FF2B5EF4-FFF2-40B4-BE49-F238E27FC236}">
                <a16:creationId xmlns:a16="http://schemas.microsoft.com/office/drawing/2014/main" id="{42A6B8D4-CBA2-41A5-94CB-0A1526868307}"/>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4676173" y="0"/>
            <a:ext cx="7430946" cy="3429000"/>
          </a:xfrm>
          <a:prstGeom prst="rect">
            <a:avLst/>
          </a:prstGeom>
        </p:spPr>
      </p:pic>
      <p:pic>
        <p:nvPicPr>
          <p:cNvPr id="6" name="Picture 5">
            <a:extLst>
              <a:ext uri="{FF2B5EF4-FFF2-40B4-BE49-F238E27FC236}">
                <a16:creationId xmlns:a16="http://schemas.microsoft.com/office/drawing/2014/main" id="{5559EE9D-B4FF-43C1-BE29-B4B43D2C7D4A}"/>
              </a:ext>
            </a:extLst>
          </p:cNvPr>
          <p:cNvPicPr/>
          <p:nvPr/>
        </p:nvPicPr>
        <p:blipFill>
          <a:blip r:embed="rId3">
            <a:extLst>
              <a:ext uri="{28A0092B-C50C-407E-A947-70E740481C1C}">
                <a14:useLocalDpi xmlns:a14="http://schemas.microsoft.com/office/drawing/2010/main" val="0"/>
              </a:ext>
            </a:extLst>
          </a:blip>
          <a:stretch>
            <a:fillRect/>
          </a:stretch>
        </p:blipFill>
        <p:spPr>
          <a:xfrm>
            <a:off x="4676173" y="3429000"/>
            <a:ext cx="7515827" cy="3429000"/>
          </a:xfrm>
          <a:prstGeom prst="rect">
            <a:avLst/>
          </a:prstGeom>
        </p:spPr>
      </p:pic>
    </p:spTree>
    <p:extLst>
      <p:ext uri="{BB962C8B-B14F-4D97-AF65-F5344CB8AC3E}">
        <p14:creationId xmlns:p14="http://schemas.microsoft.com/office/powerpoint/2010/main" val="40281180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4D916-3AE8-4408-859A-F2E3C074D2AB}"/>
              </a:ext>
            </a:extLst>
          </p:cNvPr>
          <p:cNvSpPr>
            <a:spLocks noGrp="1"/>
          </p:cNvSpPr>
          <p:nvPr>
            <p:ph type="title"/>
          </p:nvPr>
        </p:nvSpPr>
        <p:spPr/>
        <p:txBody>
          <a:bodyPr/>
          <a:lstStyle/>
          <a:p>
            <a:r>
              <a:rPr lang="en-US" dirty="0"/>
              <a:t>No Chance to Admit</a:t>
            </a:r>
            <a:endParaRPr lang="en-IN" dirty="0"/>
          </a:p>
        </p:txBody>
      </p:sp>
      <p:sp>
        <p:nvSpPr>
          <p:cNvPr id="4" name="Text Placeholder 3">
            <a:extLst>
              <a:ext uri="{FF2B5EF4-FFF2-40B4-BE49-F238E27FC236}">
                <a16:creationId xmlns:a16="http://schemas.microsoft.com/office/drawing/2014/main" id="{082A2397-7B83-4CA0-AD97-64AFE590AB3A}"/>
              </a:ext>
            </a:extLst>
          </p:cNvPr>
          <p:cNvSpPr>
            <a:spLocks noGrp="1"/>
          </p:cNvSpPr>
          <p:nvPr>
            <p:ph type="body" sz="half" idx="2"/>
          </p:nvPr>
        </p:nvSpPr>
        <p:spPr/>
        <p:txBody>
          <a:bodyPr/>
          <a:lstStyle/>
          <a:p>
            <a:endParaRPr lang="en-IN"/>
          </a:p>
        </p:txBody>
      </p:sp>
      <p:pic>
        <p:nvPicPr>
          <p:cNvPr id="5" name="Content Placeholder 4">
            <a:extLst>
              <a:ext uri="{FF2B5EF4-FFF2-40B4-BE49-F238E27FC236}">
                <a16:creationId xmlns:a16="http://schemas.microsoft.com/office/drawing/2014/main" id="{14425634-C452-4B09-97F7-CEB287359161}"/>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4641448" y="0"/>
            <a:ext cx="7550551" cy="3890447"/>
          </a:xfrm>
          <a:prstGeom prst="rect">
            <a:avLst/>
          </a:prstGeom>
        </p:spPr>
      </p:pic>
      <p:pic>
        <p:nvPicPr>
          <p:cNvPr id="6" name="Picture 5">
            <a:extLst>
              <a:ext uri="{FF2B5EF4-FFF2-40B4-BE49-F238E27FC236}">
                <a16:creationId xmlns:a16="http://schemas.microsoft.com/office/drawing/2014/main" id="{BEB0525D-0EA9-4002-9044-6CE5F1934B21}"/>
              </a:ext>
            </a:extLst>
          </p:cNvPr>
          <p:cNvPicPr/>
          <p:nvPr/>
        </p:nvPicPr>
        <p:blipFill>
          <a:blip r:embed="rId3">
            <a:extLst>
              <a:ext uri="{28A0092B-C50C-407E-A947-70E740481C1C}">
                <a14:useLocalDpi xmlns:a14="http://schemas.microsoft.com/office/drawing/2010/main" val="0"/>
              </a:ext>
            </a:extLst>
          </a:blip>
          <a:stretch>
            <a:fillRect/>
          </a:stretch>
        </p:blipFill>
        <p:spPr>
          <a:xfrm>
            <a:off x="4641447" y="3890447"/>
            <a:ext cx="7550551" cy="3058795"/>
          </a:xfrm>
          <a:prstGeom prst="rect">
            <a:avLst/>
          </a:prstGeom>
        </p:spPr>
      </p:pic>
    </p:spTree>
    <p:extLst>
      <p:ext uri="{BB962C8B-B14F-4D97-AF65-F5344CB8AC3E}">
        <p14:creationId xmlns:p14="http://schemas.microsoft.com/office/powerpoint/2010/main" val="26877638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pPr algn="ctr"/>
            <a:r>
              <a:rPr lang="en-US" sz="3200" i="1" dirty="0">
                <a:solidFill>
                  <a:srgbClr val="FFFFFF"/>
                </a:solidFill>
              </a:rPr>
              <a:t> </a:t>
            </a:r>
            <a:r>
              <a:rPr lang="en-US" sz="3200" dirty="0">
                <a:solidFill>
                  <a:srgbClr val="FFFFFF"/>
                </a:solidFill>
              </a:rPr>
              <a:t>QUERIES ???</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Thank you</a:t>
            </a:r>
          </a:p>
        </p:txBody>
      </p:sp>
    </p:spTree>
    <p:extLst>
      <p:ext uri="{BB962C8B-B14F-4D97-AF65-F5344CB8AC3E}">
        <p14:creationId xmlns:p14="http://schemas.microsoft.com/office/powerpoint/2010/main" val="13482103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Autofit/>
          </a:bodyPr>
          <a:lstStyle/>
          <a:p>
            <a:pPr>
              <a:lnSpc>
                <a:spcPct val="115000"/>
              </a:lnSpc>
              <a:spcAft>
                <a:spcPts val="1000"/>
              </a:spcAft>
            </a:pPr>
            <a:r>
              <a:rPr lang="en-IN" sz="2000" dirty="0">
                <a:effectLst/>
                <a:latin typeface="Garamond" panose="02020404030301010803" pitchFamily="18" charset="0"/>
                <a:ea typeface="Calibri" panose="020F0502020204030204" pitchFamily="34" charset="0"/>
                <a:cs typeface="Times New Roman" panose="02020603050405020304" pitchFamily="18" charset="0"/>
              </a:rPr>
              <a:t> </a:t>
            </a: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1. INTRODUCTION</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2. LITERATURE SURVEY</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3.THEORITICAL ANALYSIS </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4. EXPERIMENTAL INVESTIGATIONS</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5. FLOW CHART</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6. RESULT</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7. ADVANTAGES </a:t>
            </a:r>
            <a:b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b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8.  DISADVANTAGES</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9. APPLICATIONS</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10. CONCLUSION</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11. FUTURE SCOPE </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12. BIBILOGRAPHY </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n-IN" sz="20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13. APPENDIX</a:t>
            </a:r>
            <a:br>
              <a:rPr lang="en-IN"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20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index</a:t>
            </a:r>
          </a:p>
        </p:txBody>
      </p:sp>
    </p:spTree>
    <p:extLst>
      <p:ext uri="{BB962C8B-B14F-4D97-AF65-F5344CB8AC3E}">
        <p14:creationId xmlns:p14="http://schemas.microsoft.com/office/powerpoint/2010/main" val="3610921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fontScale="90000"/>
          </a:bodyPr>
          <a:lstStyle/>
          <a:p>
            <a:r>
              <a:rPr lang="en-IN" sz="3600" dirty="0">
                <a:solidFill>
                  <a:schemeClr val="bg1"/>
                </a:solidFill>
                <a:effectLst/>
                <a:latin typeface="Garamond" panose="02020404030301010803" pitchFamily="18" charset="0"/>
                <a:ea typeface="Calibri" panose="020F0502020204030204" pitchFamily="34" charset="0"/>
                <a:cs typeface="Arial" panose="020B0604020202020204" pitchFamily="34" charset="0"/>
              </a:rPr>
              <a:t>Students are often worried about their chances of admission to University. The aim of this project is to help students in shortlisting universities with their profiles. The predicted output gives them a fair idea about their admission chances in a particular university. This analysis should also help students who are currently preparing or will be preparing to get a better idea.</a:t>
            </a:r>
            <a:br>
              <a:rPr lang="en-IN"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3600"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Introduction</a:t>
            </a:r>
          </a:p>
        </p:txBody>
      </p:sp>
    </p:spTree>
    <p:extLst>
      <p:ext uri="{BB962C8B-B14F-4D97-AF65-F5344CB8AC3E}">
        <p14:creationId xmlns:p14="http://schemas.microsoft.com/office/powerpoint/2010/main" val="2853619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pPr marL="457200">
              <a:lnSpc>
                <a:spcPct val="115000"/>
              </a:lnSpc>
              <a:spcAft>
                <a:spcPts val="1000"/>
              </a:spcAft>
            </a:pPr>
            <a:r>
              <a:rPr lang="en-IN" sz="3600" i="1" dirty="0">
                <a:effectLst/>
                <a:latin typeface="Garamond" panose="02020404030301010803" pitchFamily="18" charset="0"/>
                <a:ea typeface="Calibri" panose="020F0502020204030204" pitchFamily="34" charset="0"/>
                <a:cs typeface="Times New Roman" panose="02020603050405020304" pitchFamily="18" charset="0"/>
              </a:rPr>
              <a:t> </a:t>
            </a:r>
            <a:r>
              <a:rPr lang="en-IN" sz="36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1. Defining our classification categories  </a:t>
            </a:r>
            <a:br>
              <a:rPr lang="en-IN"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6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2. Importing the dataset</a:t>
            </a:r>
            <a:br>
              <a:rPr lang="en-IN"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6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3. Train the model             </a:t>
            </a:r>
            <a:br>
              <a:rPr lang="en-IN"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6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  4. Test our model</a:t>
            </a:r>
            <a:br>
              <a:rPr lang="en-IN" sz="3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3600"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Overview</a:t>
            </a:r>
          </a:p>
        </p:txBody>
      </p:sp>
    </p:spTree>
    <p:extLst>
      <p:ext uri="{BB962C8B-B14F-4D97-AF65-F5344CB8AC3E}">
        <p14:creationId xmlns:p14="http://schemas.microsoft.com/office/powerpoint/2010/main" val="693988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Autofit/>
          </a:bodyPr>
          <a:lstStyle/>
          <a:p>
            <a:pPr>
              <a:lnSpc>
                <a:spcPct val="115000"/>
              </a:lnSpc>
              <a:spcAft>
                <a:spcPts val="1000"/>
              </a:spcAft>
            </a:pPr>
            <a:r>
              <a:rPr lang="en-IN" sz="2400" dirty="0">
                <a:solidFill>
                  <a:schemeClr val="bg1"/>
                </a:solidFill>
                <a:effectLst/>
                <a:latin typeface="Garamond" panose="02020404030301010803" pitchFamily="18" charset="0"/>
                <a:ea typeface="Calibri" panose="020F0502020204030204" pitchFamily="34" charset="0"/>
                <a:cs typeface="Times New Roman" panose="02020603050405020304" pitchFamily="18" charset="0"/>
              </a:rPr>
              <a:t>To complete this project, </a:t>
            </a:r>
            <a:r>
              <a:rPr lang="en-IN" sz="240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we need to install the following packages:</a:t>
            </a:r>
            <a:br>
              <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40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1.Numpy: This package is used to perform numerical computations. This package is pre-installed in anaconda.</a:t>
            </a:r>
            <a:br>
              <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40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2.Pandas: Pandas is one of the most widely used python libraries in data science. It provides high-performance, easy to use structures, and data analysis tools. This package is pre-installed in anaconda.</a:t>
            </a:r>
            <a:br>
              <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40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3.Matplotlib: Matplotlib is a comprehensive library for creating static, animated, and interactive visualizations in Python. This package is pre-installed in anaconda.</a:t>
            </a:r>
            <a:br>
              <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40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4.Scikit-learn: This is a machine learning library for the Python programming language. This package is pre-installed in anaconda.</a:t>
            </a:r>
            <a:br>
              <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40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5.Flask: Flask is a lightweight WSGI web application framework.</a:t>
            </a:r>
            <a:br>
              <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24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Literature survey</a:t>
            </a:r>
          </a:p>
        </p:txBody>
      </p:sp>
    </p:spTree>
    <p:extLst>
      <p:ext uri="{BB962C8B-B14F-4D97-AF65-F5344CB8AC3E}">
        <p14:creationId xmlns:p14="http://schemas.microsoft.com/office/powerpoint/2010/main" val="1990752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Autofit/>
          </a:bodyPr>
          <a:lstStyle/>
          <a:p>
            <a:pPr>
              <a:lnSpc>
                <a:spcPct val="115000"/>
              </a:lnSpc>
              <a:spcAft>
                <a:spcPts val="1000"/>
              </a:spcAft>
            </a:pPr>
            <a:r>
              <a:rPr lang="en-IN" sz="320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If not installed use the following</a:t>
            </a:r>
            <a:br>
              <a:rPr lang="en-IN" sz="3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Open anaconda prompt as administrator.</a:t>
            </a:r>
            <a:br>
              <a:rPr lang="en-IN" sz="3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Type “pip install </a:t>
            </a:r>
            <a:r>
              <a:rPr lang="en-IN" sz="3200" spc="0" dirty="0" err="1">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numpy</a:t>
            </a:r>
            <a:r>
              <a:rPr lang="en-IN" sz="3200" spc="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 and click enter.</a:t>
            </a:r>
            <a:br>
              <a:rPr lang="en-IN" sz="3200" spc="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Type “pip install pandas” and click enter.</a:t>
            </a:r>
            <a:br>
              <a:rPr lang="en-IN" sz="3200" spc="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Type “pip install matplotlib” and click enter.</a:t>
            </a:r>
            <a:br>
              <a:rPr lang="en-IN" sz="3200" spc="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Type “pip install scikit-learn” and click enter.</a:t>
            </a:r>
            <a:br>
              <a:rPr lang="en-IN" sz="3200" spc="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3200" spc="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Type “pip install Flask” and click enter.</a:t>
            </a:r>
            <a:br>
              <a:rPr lang="en-IN" sz="4000" spc="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40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fontScale="92500"/>
          </a:bodyPr>
          <a:lstStyle/>
          <a:p>
            <a:r>
              <a:rPr lang="en-IN" sz="3200" dirty="0">
                <a:solidFill>
                  <a:schemeClr val="bg1"/>
                </a:solidFill>
                <a:effectLst/>
                <a:latin typeface="Garamond" panose="02020404030301010803" pitchFamily="18" charset="0"/>
                <a:ea typeface="Times New Roman" panose="02020603050405020304" pitchFamily="18" charset="0"/>
                <a:cs typeface="Times New Roman" panose="02020603050405020304" pitchFamily="18" charset="0"/>
              </a:rPr>
              <a:t>The above steps allow you to install the packages in the anaconda environment.</a:t>
            </a:r>
            <a:endParaRPr lang="en-IN" sz="3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sz="4400" dirty="0">
              <a:solidFill>
                <a:srgbClr val="FFFFFF"/>
              </a:solidFill>
            </a:endParaRPr>
          </a:p>
        </p:txBody>
      </p:sp>
    </p:spTree>
    <p:extLst>
      <p:ext uri="{BB962C8B-B14F-4D97-AF65-F5344CB8AC3E}">
        <p14:creationId xmlns:p14="http://schemas.microsoft.com/office/powerpoint/2010/main" val="42718283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F057FA-1C1E-48C1-89CB-5A01E6CF4D2B}"/>
              </a:ext>
            </a:extLst>
          </p:cNvPr>
          <p:cNvSpPr>
            <a:spLocks noGrp="1"/>
          </p:cNvSpPr>
          <p:nvPr>
            <p:ph type="title"/>
          </p:nvPr>
        </p:nvSpPr>
        <p:spPr>
          <a:xfrm>
            <a:off x="373429" y="-1"/>
            <a:ext cx="10113645" cy="555311"/>
          </a:xfrm>
        </p:spPr>
        <p:txBody>
          <a:bodyPr/>
          <a:lstStyle/>
          <a:p>
            <a:r>
              <a:rPr lang="en-US" sz="2800" dirty="0">
                <a:solidFill>
                  <a:schemeClr val="tx1"/>
                </a:solidFill>
              </a:rPr>
              <a:t>Block Diagram</a:t>
            </a:r>
            <a:endParaRPr lang="en-IN" sz="2800" dirty="0">
              <a:solidFill>
                <a:schemeClr val="tx1"/>
              </a:solidFill>
            </a:endParaRPr>
          </a:p>
        </p:txBody>
      </p:sp>
      <p:sp>
        <p:nvSpPr>
          <p:cNvPr id="4" name="Text Placeholder 3">
            <a:extLst>
              <a:ext uri="{FF2B5EF4-FFF2-40B4-BE49-F238E27FC236}">
                <a16:creationId xmlns:a16="http://schemas.microsoft.com/office/drawing/2014/main" id="{047C5B15-EBED-4E84-BDE6-5DEE00C3CCC1}"/>
              </a:ext>
            </a:extLst>
          </p:cNvPr>
          <p:cNvSpPr>
            <a:spLocks noGrp="1"/>
          </p:cNvSpPr>
          <p:nvPr>
            <p:ph type="body" sz="half" idx="2"/>
          </p:nvPr>
        </p:nvSpPr>
        <p:spPr>
          <a:xfrm>
            <a:off x="1097279" y="5629974"/>
            <a:ext cx="10113264" cy="1002320"/>
          </a:xfrm>
        </p:spPr>
        <p:txBody>
          <a:bodyPr>
            <a:normAutofit/>
          </a:bodyPr>
          <a:lstStyle/>
          <a:p>
            <a:r>
              <a:rPr lang="en-US" sz="4000" dirty="0"/>
              <a:t>THEORITICAL ANALYSIS</a:t>
            </a:r>
            <a:endParaRPr lang="en-IN" sz="4000" dirty="0"/>
          </a:p>
        </p:txBody>
      </p:sp>
      <p:pic>
        <p:nvPicPr>
          <p:cNvPr id="5" name="Picture Placeholder 4">
            <a:extLst>
              <a:ext uri="{FF2B5EF4-FFF2-40B4-BE49-F238E27FC236}">
                <a16:creationId xmlns:a16="http://schemas.microsoft.com/office/drawing/2014/main" id="{18431EA1-D4DE-4B5C-9E7F-6F96B8D8D2B3}"/>
              </a:ext>
            </a:extLst>
          </p:cNvPr>
          <p:cNvPicPr>
            <a:picLocks noGrp="1"/>
          </p:cNvPicPr>
          <p:nvPr>
            <p:ph type="pic" idx="1"/>
          </p:nvPr>
        </p:nvPicPr>
        <p:blipFill>
          <a:blip r:embed="rId2"/>
          <a:srcRect t="9319" b="9319"/>
          <a:stretch>
            <a:fillRect/>
          </a:stretch>
        </p:blipFill>
        <p:spPr>
          <a:xfrm>
            <a:off x="641684" y="648182"/>
            <a:ext cx="9577137" cy="3854370"/>
          </a:xfrm>
          <a:prstGeom prst="rect">
            <a:avLst/>
          </a:prstGeom>
        </p:spPr>
      </p:pic>
    </p:spTree>
    <p:extLst>
      <p:ext uri="{BB962C8B-B14F-4D97-AF65-F5344CB8AC3E}">
        <p14:creationId xmlns:p14="http://schemas.microsoft.com/office/powerpoint/2010/main" val="1401674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Autofit/>
          </a:bodyPr>
          <a:lstStyle/>
          <a:p>
            <a:pPr lvl="0">
              <a:lnSpc>
                <a:spcPct val="115000"/>
              </a:lnSpc>
              <a:spcAft>
                <a:spcPts val="1000"/>
              </a:spcAft>
              <a:tabLst>
                <a:tab pos="457200" algn="l"/>
              </a:tabLst>
            </a:pPr>
            <a:r>
              <a:rPr lang="en-IN" sz="2400" b="1"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 </a:t>
            </a:r>
            <a:r>
              <a:rPr lang="en-IN" sz="2400" b="1" dirty="0" err="1">
                <a:solidFill>
                  <a:schemeClr val="bg1"/>
                </a:solidFill>
                <a:effectLst/>
                <a:latin typeface="Garamond" panose="02020404030301010803" pitchFamily="18" charset="0"/>
                <a:ea typeface="Times New Roman" panose="02020603050405020304" pitchFamily="18" charset="0"/>
                <a:cs typeface="Arial" panose="020B0604020202020204" pitchFamily="34" charset="0"/>
              </a:rPr>
              <a:t>Numpy</a:t>
            </a:r>
            <a:r>
              <a:rPr lang="en-IN" sz="24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 It is an open-source numerical Python library. It contains a multi-dimensional array and matrix data structures. It can be used to perform mathematical operations on arrays such as trigonometric, statistical, and algebraic routines.</a:t>
            </a:r>
            <a:br>
              <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400" b="1"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Pandas</a:t>
            </a:r>
            <a:r>
              <a:rPr lang="en-IN" sz="24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 It is a fast, powerful, flexible and easy to use open-source data analysis and manipulation tool, built on top of the Python programming language.</a:t>
            </a:r>
            <a:br>
              <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400" b="1"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Seaborn</a:t>
            </a:r>
            <a:r>
              <a:rPr lang="en-IN" sz="24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 Seaborn is a Python data visualization library based on matplotlib. It provides a high-level interface for drawing attractive and informative statistical graphics.</a:t>
            </a:r>
            <a:br>
              <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lang="en-IN" sz="2400" b="1"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Matplotlib</a:t>
            </a:r>
            <a:r>
              <a:rPr lang="en-IN" sz="2400" dirty="0">
                <a:solidFill>
                  <a:schemeClr val="bg1"/>
                </a:solidFill>
                <a:effectLst/>
                <a:latin typeface="Garamond" panose="02020404030301010803" pitchFamily="18" charset="0"/>
                <a:ea typeface="Times New Roman" panose="02020603050405020304" pitchFamily="18" charset="0"/>
                <a:cs typeface="Arial" panose="020B0604020202020204" pitchFamily="34" charset="0"/>
              </a:rPr>
              <a:t>- Visualisation with python. It is a comprehensive library for creating static, animated, and interactive visualizations in Python.</a:t>
            </a:r>
            <a:br>
              <a:rPr lang="en-IN"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24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sz="4400" dirty="0">
                <a:solidFill>
                  <a:srgbClr val="FFFFFF"/>
                </a:solidFill>
              </a:rPr>
              <a:t>Experimental investigations</a:t>
            </a:r>
          </a:p>
        </p:txBody>
      </p:sp>
    </p:spTree>
    <p:extLst>
      <p:ext uri="{BB962C8B-B14F-4D97-AF65-F5344CB8AC3E}">
        <p14:creationId xmlns:p14="http://schemas.microsoft.com/office/powerpoint/2010/main" val="2947822804"/>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{534C5981-F90A-4E85-8016-D0E2A76E06C2}tf56160789_win32</Template>
  <TotalTime>102</TotalTime>
  <Words>1057</Words>
  <Application>Microsoft Office PowerPoint</Application>
  <PresentationFormat>Widescreen</PresentationFormat>
  <Paragraphs>54</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Bookman Old Style</vt:lpstr>
      <vt:lpstr>Calibri</vt:lpstr>
      <vt:lpstr>Franklin Gothic Book</vt:lpstr>
      <vt:lpstr>Garamond</vt:lpstr>
      <vt:lpstr>Times New Roman</vt:lpstr>
      <vt:lpstr>1_RetrospectVTI</vt:lpstr>
      <vt:lpstr>University Admit Eligibility Predictor</vt:lpstr>
      <vt:lpstr>18481A05D3 – M. Sai Sathwika 18481A05C1 – K. Anjani Varsha 18481A05H5 – P. Sandhya 19485A0524 – K. Venkata Durga</vt:lpstr>
      <vt:lpstr> 1. INTRODUCTION  2. LITERATURE SURVEY  3.THEORITICAL ANALYSIS   4. EXPERIMENTAL INVESTIGATIONS  5. FLOW CHART  6. RESULT  7. ADVANTAGES   8.  DISADVANTAGES  9. APPLICATIONS  10. CONCLUSION  11. FUTURE SCOPE   12. BIBILOGRAPHY   13. APPENDIX </vt:lpstr>
      <vt:lpstr>Students are often worried about their chances of admission to University. The aim of this project is to help students in shortlisting universities with their profiles. The predicted output gives them a fair idea about their admission chances in a particular university. This analysis should also help students who are currently preparing or will be preparing to get a better idea. </vt:lpstr>
      <vt:lpstr> 1. Defining our classification categories    2. Importing the dataset   3. Train the model                4. Test our model </vt:lpstr>
      <vt:lpstr>To complete this project, we need to install the following packages: 1.Numpy: This package is used to perform numerical computations. This package is pre-installed in anaconda. 2.Pandas: Pandas is one of the most widely used python libraries in data science. It provides high-performance, easy to use structures, and data analysis tools. This package is pre-installed in anaconda. 3.Matplotlib: Matplotlib is a comprehensive library for creating static, animated, and interactive visualizations in Python. This package is pre-installed in anaconda. 4.Scikit-learn: This is a machine learning library for the Python programming language. This package is pre-installed in anaconda. 5.Flask: Flask is a lightweight WSGI web application framework. </vt:lpstr>
      <vt:lpstr>If not installed use the following Open anaconda prompt as administrator. Type “pip install numpy” and click enter. Type “pip install pandas” and click enter. Type “pip install matplotlib” and click enter. Type “pip install scikit-learn” and click enter. Type “pip install Flask” and click enter. </vt:lpstr>
      <vt:lpstr>Block Diagram</vt:lpstr>
      <vt:lpstr> Numpy- It is an open-source numerical Python library. It contains a multi-dimensional array and matrix data structures. It can be used to perform mathematical operations on arrays such as trigonometric, statistical, and algebraic routines. Pandas- It is a fast, powerful, flexible and easy to use open-source data analysis and manipulation tool, built on top of the Python programming language. Seaborn- Seaborn is a Python data visualization library based on matplotlib. It provides a high-level interface for drawing attractive and informative statistical graphics. Matplotlib- Visualisation with python. It is a comprehensive library for creating static, animated, and interactive visualizations in Python. </vt:lpstr>
      <vt:lpstr>PowerPoint Presentation</vt:lpstr>
      <vt:lpstr>  Collect the dataset or create the dataset  </vt:lpstr>
      <vt:lpstr> Import the Libraries. Importing the dataset. Checking for Null Values. Data Visualization. Taking care of Missing Data. Label encoding. One Hot Encoding. Feature Scaling. Splitting Data into Train and Test. </vt:lpstr>
      <vt:lpstr> Training and testing the model Evaluation of Model </vt:lpstr>
      <vt:lpstr> Create an HTML file Build a Python Code </vt:lpstr>
      <vt:lpstr> </vt:lpstr>
      <vt:lpstr>It reduces overfitting in decision trees and helps to improve the accuracy. It is flexible to both classification and regression problems. It works well with both categorical and continuous values. It automates missing values present in the data.  </vt:lpstr>
      <vt:lpstr> If there are enough trees in the forest, the classifier won't overfit the model. The main limitation of random forest is that a large number of trees can make the algorithm too slow and ineffective for real-time predictions. </vt:lpstr>
      <vt:lpstr> Banking Industry  Health Care and Medicine  E-Commerce  Stock Market</vt:lpstr>
      <vt:lpstr>By the end of this project you’ll be able to understand : Regression and Classification Problems To grab insights from data through visualization. Applying different algorithms according   Evaluation metrics  how to build a web application using the Flask framework. </vt:lpstr>
      <vt:lpstr>Random forest algorithm generates many classification trees and generation of each tree is independent of each other. Thus, Random Forest is by nature a suitable candidate for parallel processing. Additionally, data mining is usually performed on very large datasets, and Random Forest can work well on datasets with large number of predictors. As mentioned , each parallel implementation of Random Forest is specific to some platform or language. Thus, there is scope for generalized Parallel Algorithm for Random Forest. With the geographical spread of business and the world getting connected with the Internet; business data is distributed at different locations. Hence, design of Distributed Random Forest algorithm is another important future research direction. </vt:lpstr>
      <vt:lpstr>We used dataset from kaggle website to train the  model.  https://www.kaggle.com/rishal005/admission-predict We saw some reference videos in you tube.  https://www.youtube.com/watch?v=TysuP3KgSzc&amp;t=4s  https://www.youtube.com/watch?v=ST1ZYLmYw2U</vt:lpstr>
      <vt:lpstr>a. Source code b. UI Output Screenshots</vt:lpstr>
      <vt:lpstr>Source code</vt:lpstr>
      <vt:lpstr>SCREEN SHOTS</vt:lpstr>
      <vt:lpstr>Having Chance to Admit</vt:lpstr>
      <vt:lpstr>No Chance to Admit</vt:lpstr>
      <vt:lpstr> QUERIES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Admit Eligibility Predictor</dc:title>
  <dc:creator>18481A05C1</dc:creator>
  <cp:lastModifiedBy>18481A05C1</cp:lastModifiedBy>
  <cp:revision>12</cp:revision>
  <dcterms:created xsi:type="dcterms:W3CDTF">2021-07-15T04:49:51Z</dcterms:created>
  <dcterms:modified xsi:type="dcterms:W3CDTF">2021-07-15T06:32:18Z</dcterms:modified>
</cp:coreProperties>
</file>

<file path=docProps/thumbnail.jpeg>
</file>